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7" r:id="rId7"/>
    <p:sldId id="269" r:id="rId8"/>
    <p:sldId id="268" r:id="rId9"/>
    <p:sldId id="263" r:id="rId10"/>
    <p:sldId id="264" r:id="rId11"/>
    <p:sldId id="265" r:id="rId12"/>
    <p:sldId id="270" r:id="rId13"/>
    <p:sldId id="266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мәліметтер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36842"/>
            <a:ext cx="8229600" cy="1023810"/>
          </a:xfrm>
        </p:spPr>
        <p:txBody>
          <a:bodyPr/>
          <a:lstStyle/>
          <a:p>
            <a:r>
              <a:rPr dirty="0"/>
              <a:t>3G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133514F-52DC-19DF-F970-1938E65351C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87452" y="886968"/>
            <a:ext cx="8769096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3G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жүйелері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CDMA (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кодтық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арналарды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бөлу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әдісі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технологиясына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негізделген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Алғашқы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стандарт: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IS-95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(АҚШ, 1992–1993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жж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., диапазон 800 МГц).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Қолданылуы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1995–1996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жж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– Гонконг, АҚШ,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Оңт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Корея.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Кейін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АҚШ-та 1900 МГц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диапазонында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да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енгізілді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Еуропа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және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ТМД: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UMTS (W-CDMA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тараған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стандарт.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UMTS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ерекшеліктері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диапазон: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2100 МГц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Қосымша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жиіліктер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1900–1980, 2010–2025, 2110–2170, 2500–2570, 2620–2690 МГц.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Жоғары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жылдамдықты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алмасуын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қамтамасыз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етеді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dirty="0"/>
              <a:t>1G–3G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57200" y="1828800"/>
          <a:ext cx="82296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640">
                <a:tc>
                  <a:txBody>
                    <a:bodyPr/>
                    <a:lstStyle/>
                    <a:p>
                      <a:r>
                        <a:t>Поколение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Технология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Скорость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Особенности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1G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NMT, 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~2 кбит/с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Аналог, FDMA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2G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GSM, D-AMPS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14 кбит/с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Цифровой стандарт, 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2.5G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GPRS, EDGE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115–384 кбит/с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Пакетная передача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r>
                        <a:t>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UMTS, CDMA2000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до 2 Мбит/с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Мультимедиа, пакетная передача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DB44B-273E-07E3-0A39-EE3F5B473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ru-RU" dirty="0"/>
              <a:t>,5</a:t>
            </a:r>
            <a:r>
              <a:rPr lang="en-US" dirty="0"/>
              <a:t>G</a:t>
            </a:r>
            <a:endParaRPr lang="ru-KZ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B98F8F5-9CDE-DC63-069E-C39F7C9818B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970355"/>
            <a:ext cx="831189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HSPA (High Speed Packet Access)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UMTS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стандартын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жетілдірген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технология.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Негізгі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мақсаты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жоғары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жылдамдықты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пакеттік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Құрамына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стандарт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кіреді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HSDPA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базалық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станциядан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абонентке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(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downlink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HSUPA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абоненттен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базалық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станцияға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(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uplink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1949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96862"/>
            <a:ext cx="8229600" cy="1143000"/>
          </a:xfrm>
        </p:spPr>
        <p:txBody>
          <a:bodyPr/>
          <a:lstStyle/>
          <a:p>
            <a:r>
              <a:rPr lang="kk-KZ" dirty="0"/>
              <a:t>4</a:t>
            </a:r>
            <a:r>
              <a:rPr lang="en-US" dirty="0"/>
              <a:t>G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7240"/>
            <a:ext cx="8229600" cy="5348923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 err="1"/>
              <a:t>Негіз</a:t>
            </a:r>
            <a:r>
              <a:rPr lang="kk-KZ" b="1" dirty="0"/>
              <a:t>і</a:t>
            </a:r>
            <a:r>
              <a:rPr lang="ru-RU" b="1" dirty="0"/>
              <a:t>:</a:t>
            </a:r>
            <a:r>
              <a:rPr lang="ru-RU" dirty="0"/>
              <a:t> </a:t>
            </a:r>
            <a:r>
              <a:rPr lang="en-US" dirty="0"/>
              <a:t>LTE, Mobile WiMAX, HSPA+.</a:t>
            </a:r>
          </a:p>
          <a:p>
            <a:r>
              <a:rPr lang="ru-RU" b="1" dirty="0" err="1"/>
              <a:t>Алғашқы</a:t>
            </a:r>
            <a:r>
              <a:rPr lang="ru-RU" b="1" dirty="0"/>
              <a:t> </a:t>
            </a:r>
            <a:r>
              <a:rPr lang="en-US" b="1" dirty="0"/>
              <a:t>LTE </a:t>
            </a:r>
            <a:r>
              <a:rPr lang="ru-RU" b="1" dirty="0" err="1"/>
              <a:t>желісі</a:t>
            </a:r>
            <a:r>
              <a:rPr lang="ru-RU" b="1" dirty="0"/>
              <a:t>:</a:t>
            </a:r>
            <a:r>
              <a:rPr lang="ru-RU" dirty="0"/>
              <a:t> 2008 ж., Стокгольм (</a:t>
            </a:r>
            <a:r>
              <a:rPr lang="en-US" dirty="0"/>
              <a:t>TeliaSonera/Ericsson).</a:t>
            </a:r>
          </a:p>
          <a:p>
            <a:pPr lvl="1"/>
            <a:r>
              <a:rPr lang="ru-RU" dirty="0" err="1"/>
              <a:t>Жүктеу</a:t>
            </a:r>
            <a:r>
              <a:rPr lang="ru-RU" dirty="0"/>
              <a:t> </a:t>
            </a:r>
            <a:r>
              <a:rPr lang="ru-RU" dirty="0" err="1"/>
              <a:t>жылдамдығы</a:t>
            </a:r>
            <a:r>
              <a:rPr lang="ru-RU" dirty="0"/>
              <a:t>: </a:t>
            </a:r>
            <a:r>
              <a:rPr lang="ru-RU" b="1" dirty="0"/>
              <a:t>382 Мбит/с</a:t>
            </a:r>
            <a:r>
              <a:rPr lang="ru-RU" dirty="0"/>
              <a:t>.</a:t>
            </a:r>
          </a:p>
          <a:p>
            <a:pPr lvl="1"/>
            <a:r>
              <a:rPr lang="ru-RU" dirty="0" err="1"/>
              <a:t>Жүктеп</a:t>
            </a:r>
            <a:r>
              <a:rPr lang="ru-RU" dirty="0"/>
              <a:t> беру </a:t>
            </a:r>
            <a:r>
              <a:rPr lang="ru-RU" dirty="0" err="1"/>
              <a:t>жылдамдығы</a:t>
            </a:r>
            <a:r>
              <a:rPr lang="ru-RU" dirty="0"/>
              <a:t>: </a:t>
            </a:r>
            <a:r>
              <a:rPr lang="ru-RU" b="1" dirty="0"/>
              <a:t>86 Мбит/с</a:t>
            </a:r>
            <a:r>
              <a:rPr lang="ru-RU" dirty="0"/>
              <a:t>.</a:t>
            </a:r>
          </a:p>
          <a:p>
            <a:r>
              <a:rPr lang="en-US" b="1" dirty="0"/>
              <a:t>WiMAX:</a:t>
            </a:r>
            <a:endParaRPr lang="en-US" dirty="0"/>
          </a:p>
          <a:p>
            <a:r>
              <a:rPr lang="en-US" b="1" dirty="0"/>
              <a:t>HSPA+:</a:t>
            </a:r>
            <a:endParaRPr lang="en-US" dirty="0"/>
          </a:p>
          <a:p>
            <a:r>
              <a:rPr lang="ru-RU" b="1" dirty="0" err="1"/>
              <a:t>Жиілік</a:t>
            </a:r>
            <a:r>
              <a:rPr lang="ru-RU" b="1" dirty="0"/>
              <a:t> </a:t>
            </a:r>
            <a:r>
              <a:rPr lang="ru-RU" b="1" dirty="0" err="1"/>
              <a:t>диапазондары</a:t>
            </a:r>
            <a:r>
              <a:rPr lang="ru-RU" b="1" dirty="0"/>
              <a:t>:</a:t>
            </a:r>
            <a:endParaRPr lang="ru-RU" dirty="0"/>
          </a:p>
          <a:p>
            <a:pPr lvl="1"/>
            <a:r>
              <a:rPr lang="ru-RU" dirty="0" err="1"/>
              <a:t>Негізгі</a:t>
            </a:r>
            <a:r>
              <a:rPr lang="ru-RU" dirty="0"/>
              <a:t>: </a:t>
            </a:r>
            <a:r>
              <a:rPr lang="ru-RU" b="1" dirty="0"/>
              <a:t>2,2–6,5 ГГц</a:t>
            </a:r>
            <a:r>
              <a:rPr lang="ru-RU" dirty="0"/>
              <a:t>.</a:t>
            </a:r>
          </a:p>
          <a:p>
            <a:pPr lvl="1"/>
            <a:r>
              <a:rPr lang="ru-RU" dirty="0" err="1"/>
              <a:t>Ашылған</a:t>
            </a:r>
            <a:r>
              <a:rPr lang="ru-RU" dirty="0"/>
              <a:t> </a:t>
            </a:r>
            <a:r>
              <a:rPr lang="ru-RU" dirty="0" err="1"/>
              <a:t>диапазондар</a:t>
            </a:r>
            <a:r>
              <a:rPr lang="ru-RU" dirty="0"/>
              <a:t>: 3400–3500 МГц, 5650–5725 МГц </a:t>
            </a:r>
            <a:r>
              <a:rPr lang="ru-RU" dirty="0" err="1"/>
              <a:t>Конверсияны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диапазондар</a:t>
            </a:r>
            <a:r>
              <a:rPr lang="ru-RU" dirty="0"/>
              <a:t>: 2300–2400 МГц, 2500–2570 МГц, 2620–2690 МГц, 3500–3600 МГц, 3600–3800 МГц, 5470–5650 МГц, 5725–6425 МГц.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783989-AECF-B7A8-BCEC-EA1A76DDD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2BA9020-F464-B1F9-A7F1-38C2BC21D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FCF428-7FA5-E25F-8504-0082BFC88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85" y="1271334"/>
            <a:ext cx="8449915" cy="452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3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3671"/>
          </a:xfrm>
        </p:spPr>
        <p:txBody>
          <a:bodyPr/>
          <a:lstStyle/>
          <a:p>
            <a:r>
              <a:rPr lang="kk-KZ" dirty="0"/>
              <a:t>Негізгі анықтамалар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3672"/>
            <a:ext cx="8229600" cy="5332492"/>
          </a:xfrm>
        </p:spPr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lang="ru-RU" b="1" dirty="0" err="1"/>
              <a:t>Мобильді</a:t>
            </a:r>
            <a:r>
              <a:rPr lang="ru-RU" b="1" dirty="0"/>
              <a:t> </a:t>
            </a:r>
            <a:r>
              <a:rPr lang="ru-RU" b="1" dirty="0" err="1"/>
              <a:t>радиобайланыс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қозғалмалы</a:t>
            </a:r>
            <a:r>
              <a:rPr lang="ru-RU" dirty="0"/>
              <a:t> </a:t>
            </a:r>
            <a:r>
              <a:rPr lang="ru-RU" dirty="0" err="1"/>
              <a:t>радиобайланыс</a:t>
            </a:r>
            <a:r>
              <a:rPr lang="ru-RU" dirty="0"/>
              <a:t>) – </a:t>
            </a:r>
            <a:r>
              <a:rPr lang="ru-RU" dirty="0" err="1"/>
              <a:t>абоненттік</a:t>
            </a:r>
            <a:r>
              <a:rPr lang="ru-RU" dirty="0"/>
              <a:t> </a:t>
            </a:r>
            <a:r>
              <a:rPr lang="ru-RU" dirty="0" err="1"/>
              <a:t>желілерге</a:t>
            </a:r>
            <a:r>
              <a:rPr lang="ru-RU" dirty="0"/>
              <a:t> </a:t>
            </a:r>
            <a:r>
              <a:rPr lang="ru-RU" dirty="0" err="1"/>
              <a:t>қолжеткізу</a:t>
            </a:r>
            <a:r>
              <a:rPr lang="ru-RU" dirty="0"/>
              <a:t> </a:t>
            </a:r>
            <a:r>
              <a:rPr lang="ru-RU" dirty="0" err="1"/>
              <a:t>кабельсіз</a:t>
            </a:r>
            <a:r>
              <a:rPr lang="ru-RU" dirty="0"/>
              <a:t> </a:t>
            </a:r>
            <a:r>
              <a:rPr lang="ru-RU" dirty="0" err="1"/>
              <a:t>жүзеге</a:t>
            </a:r>
            <a:r>
              <a:rPr lang="ru-RU" dirty="0"/>
              <a:t> </a:t>
            </a:r>
            <a:r>
              <a:rPr lang="ru-RU" dirty="0" err="1"/>
              <a:t>асырылатын</a:t>
            </a:r>
            <a:r>
              <a:rPr lang="ru-RU" dirty="0"/>
              <a:t>, ал </a:t>
            </a:r>
            <a:r>
              <a:rPr lang="ru-RU" dirty="0" err="1"/>
              <a:t>абоненттік</a:t>
            </a:r>
            <a:r>
              <a:rPr lang="ru-RU" dirty="0"/>
              <a:t> </a:t>
            </a:r>
            <a:r>
              <a:rPr lang="ru-RU" dirty="0" err="1"/>
              <a:t>құрылғымен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радиоканал </a:t>
            </a:r>
            <a:r>
              <a:rPr lang="ru-RU" dirty="0" err="1"/>
              <a:t>арқылы</a:t>
            </a:r>
            <a:r>
              <a:rPr lang="ru-RU" dirty="0"/>
              <a:t> </a:t>
            </a:r>
            <a:r>
              <a:rPr lang="ru-RU" dirty="0" err="1"/>
              <a:t>орнатылатын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.</a:t>
            </a:r>
          </a:p>
          <a:p>
            <a:r>
              <a:rPr lang="ru-RU" b="1" dirty="0" err="1"/>
              <a:t>Мобильді</a:t>
            </a:r>
            <a:r>
              <a:rPr lang="ru-RU" b="1" dirty="0"/>
              <a:t>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dirty="0"/>
              <a:t>–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абоненттер</a:t>
            </a:r>
            <a:r>
              <a:rPr lang="ru-RU" dirty="0"/>
              <a:t> </a:t>
            </a:r>
            <a:r>
              <a:rPr lang="ru-RU" dirty="0" err="1"/>
              <a:t>арасындағы</a:t>
            </a:r>
            <a:r>
              <a:rPr lang="ru-RU" dirty="0"/>
              <a:t> </a:t>
            </a:r>
            <a:r>
              <a:rPr lang="ru-RU" dirty="0" err="1"/>
              <a:t>радиобайланыс</a:t>
            </a:r>
            <a:r>
              <a:rPr lang="ru-RU" dirty="0"/>
              <a:t>, </a:t>
            </a:r>
            <a:r>
              <a:rPr lang="ru-RU" dirty="0" err="1"/>
              <a:t>олардың</a:t>
            </a:r>
            <a:r>
              <a:rPr lang="ru-RU" dirty="0"/>
              <a:t> </a:t>
            </a:r>
            <a:r>
              <a:rPr lang="ru-RU" dirty="0" err="1"/>
              <a:t>біреуі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бірнешеуінің</a:t>
            </a:r>
            <a:r>
              <a:rPr lang="ru-RU" dirty="0"/>
              <a:t> </a:t>
            </a:r>
            <a:r>
              <a:rPr lang="ru-RU" dirty="0" err="1"/>
              <a:t>орналасқан</a:t>
            </a:r>
            <a:r>
              <a:rPr lang="ru-RU" dirty="0"/>
              <a:t> </a:t>
            </a:r>
            <a:r>
              <a:rPr lang="ru-RU" dirty="0" err="1"/>
              <a:t>жері</a:t>
            </a:r>
            <a:r>
              <a:rPr lang="ru-RU" dirty="0"/>
              <a:t> </a:t>
            </a:r>
            <a:r>
              <a:rPr lang="ru-RU" dirty="0" err="1"/>
              <a:t>өзгеріп</a:t>
            </a:r>
            <a:r>
              <a:rPr lang="ru-RU" dirty="0"/>
              <a:t> </a:t>
            </a:r>
            <a:r>
              <a:rPr lang="ru-RU" dirty="0" err="1"/>
              <a:t>отырады</a:t>
            </a:r>
            <a:r>
              <a:rPr lang="ru-RU" dirty="0"/>
              <a:t>. </a:t>
            </a:r>
            <a:r>
              <a:rPr lang="ru-RU" dirty="0" err="1"/>
              <a:t>Мобильді</a:t>
            </a:r>
            <a:r>
              <a:rPr lang="ru-RU" dirty="0"/>
              <a:t> </a:t>
            </a:r>
            <a:r>
              <a:rPr lang="ru-RU" dirty="0" err="1"/>
              <a:t>байланыстың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түрі</a:t>
            </a:r>
            <a:r>
              <a:rPr lang="ru-RU" dirty="0"/>
              <a:t> – </a:t>
            </a:r>
            <a:r>
              <a:rPr lang="ru-RU" dirty="0" err="1"/>
              <a:t>ұялы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.</a:t>
            </a:r>
          </a:p>
          <a:p>
            <a:r>
              <a:rPr lang="ru-RU" b="1" dirty="0" err="1"/>
              <a:t>Мобильді</a:t>
            </a:r>
            <a:r>
              <a:rPr lang="ru-RU" b="1" dirty="0"/>
              <a:t> </a:t>
            </a:r>
            <a:r>
              <a:rPr lang="ru-RU" b="1" dirty="0" err="1"/>
              <a:t>байланыс</a:t>
            </a:r>
            <a:r>
              <a:rPr lang="ru-RU" b="1" dirty="0"/>
              <a:t> </a:t>
            </a:r>
            <a:r>
              <a:rPr lang="ru-RU" b="1" dirty="0" err="1"/>
              <a:t>жүйелері</a:t>
            </a:r>
            <a:r>
              <a:rPr lang="ru-RU" b="1" dirty="0"/>
              <a:t> </a:t>
            </a:r>
            <a:r>
              <a:rPr lang="ru-RU" dirty="0"/>
              <a:t>(МБЖ) </a:t>
            </a:r>
            <a:r>
              <a:rPr lang="ru-RU" dirty="0" err="1"/>
              <a:t>беруші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қабылдаушы</a:t>
            </a:r>
            <a:r>
              <a:rPr lang="ru-RU" dirty="0"/>
              <a:t> </a:t>
            </a:r>
            <a:r>
              <a:rPr lang="ru-RU" dirty="0" err="1"/>
              <a:t>құрылғылардан</a:t>
            </a:r>
            <a:r>
              <a:rPr lang="ru-RU" dirty="0"/>
              <a:t>, </a:t>
            </a:r>
            <a:r>
              <a:rPr lang="ru-RU" dirty="0" err="1"/>
              <a:t>сондай-ақ</a:t>
            </a:r>
            <a:r>
              <a:rPr lang="ru-RU" dirty="0"/>
              <a:t>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r>
              <a:rPr lang="ru-RU" dirty="0" err="1"/>
              <a:t>жүйелері</a:t>
            </a:r>
            <a:r>
              <a:rPr lang="ru-RU" dirty="0"/>
              <a:t> мен </a:t>
            </a:r>
            <a:r>
              <a:rPr lang="ru-RU" dirty="0" err="1"/>
              <a:t>арналарынан</a:t>
            </a:r>
            <a:r>
              <a:rPr lang="ru-RU" dirty="0"/>
              <a:t> </a:t>
            </a:r>
            <a:r>
              <a:rPr lang="ru-RU" dirty="0" err="1"/>
              <a:t>тұрады</a:t>
            </a:r>
            <a:r>
              <a:rPr lang="ru-RU" dirty="0"/>
              <a:t>. МБЖ-</a:t>
            </a:r>
            <a:r>
              <a:rPr lang="ru-RU" dirty="0" err="1"/>
              <a:t>нің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 – </a:t>
            </a:r>
            <a:r>
              <a:rPr lang="ru-RU" dirty="0" err="1"/>
              <a:t>радиоканалдың</a:t>
            </a:r>
            <a:r>
              <a:rPr lang="ru-RU" dirty="0"/>
              <a:t> </a:t>
            </a:r>
            <a:r>
              <a:rPr lang="ru-RU" dirty="0" err="1"/>
              <a:t>қолданылуы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МБЖ-</a:t>
            </a:r>
            <a:r>
              <a:rPr lang="ru-RU" dirty="0" err="1"/>
              <a:t>ның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KZ" b="1" dirty="0"/>
              <a:t>Жеке </a:t>
            </a:r>
            <a:r>
              <a:rPr lang="ru-KZ" b="1" dirty="0" err="1"/>
              <a:t>радиошақыру</a:t>
            </a:r>
            <a:r>
              <a:rPr lang="ru-KZ" b="1" dirty="0"/>
              <a:t> (</a:t>
            </a:r>
            <a:r>
              <a:rPr lang="ru-KZ" b="1" dirty="0" err="1"/>
              <a:t>ескірген</a:t>
            </a:r>
            <a:r>
              <a:rPr lang="kk-KZ" b="1" dirty="0"/>
              <a:t>, </a:t>
            </a:r>
            <a:r>
              <a:rPr lang="ru-RU" b="1" dirty="0"/>
              <a:t>пейджинг</a:t>
            </a:r>
            <a:r>
              <a:rPr lang="ru-KZ" b="1" dirty="0"/>
              <a:t>)</a:t>
            </a:r>
          </a:p>
          <a:p>
            <a:pPr lvl="0"/>
            <a:r>
              <a:rPr lang="ru-KZ" b="1" dirty="0" err="1"/>
              <a:t>Сымсыз</a:t>
            </a:r>
            <a:r>
              <a:rPr lang="ru-KZ" b="1" dirty="0"/>
              <a:t> телефония (DECT) – </a:t>
            </a:r>
            <a:r>
              <a:rPr lang="ru-KZ" b="1" dirty="0" err="1"/>
              <a:t>шектеулі</a:t>
            </a:r>
            <a:r>
              <a:rPr lang="ru-KZ" b="1" dirty="0"/>
              <a:t> </a:t>
            </a:r>
            <a:r>
              <a:rPr lang="ru-KZ" b="1" dirty="0" err="1"/>
              <a:t>қолданылуда</a:t>
            </a:r>
            <a:endParaRPr lang="ru-KZ" dirty="0"/>
          </a:p>
          <a:p>
            <a:pPr lvl="0"/>
            <a:r>
              <a:rPr lang="ru-KZ" b="1" dirty="0"/>
              <a:t>Транкинг </a:t>
            </a:r>
            <a:r>
              <a:rPr lang="ru-KZ" b="1" dirty="0" err="1"/>
              <a:t>жүйелері</a:t>
            </a:r>
            <a:r>
              <a:rPr lang="ru-KZ" b="1" dirty="0"/>
              <a:t> – </a:t>
            </a:r>
            <a:r>
              <a:rPr lang="ru-KZ" b="1" dirty="0" err="1"/>
              <a:t>қызметтік</a:t>
            </a:r>
            <a:r>
              <a:rPr lang="ru-KZ" b="1" dirty="0"/>
              <a:t> </a:t>
            </a:r>
            <a:r>
              <a:rPr lang="ru-KZ" b="1" dirty="0" err="1"/>
              <a:t>құрылымдар</a:t>
            </a:r>
            <a:r>
              <a:rPr lang="ru-KZ" b="1" dirty="0"/>
              <a:t> </a:t>
            </a:r>
            <a:r>
              <a:rPr lang="ru-KZ" b="1" dirty="0" err="1"/>
              <a:t>үшін</a:t>
            </a:r>
            <a:r>
              <a:rPr lang="ru-KZ" b="1" dirty="0"/>
              <a:t> </a:t>
            </a:r>
            <a:r>
              <a:rPr lang="ru-KZ" b="1" dirty="0" err="1"/>
              <a:t>өзекті</a:t>
            </a:r>
            <a:r>
              <a:rPr lang="kk-KZ" b="1" dirty="0"/>
              <a:t> </a:t>
            </a:r>
            <a:r>
              <a:rPr lang="ru-RU" b="1" dirty="0"/>
              <a:t>(</a:t>
            </a:r>
            <a:r>
              <a:rPr lang="en-US" dirty="0"/>
              <a:t>TETRA</a:t>
            </a:r>
            <a:r>
              <a:rPr lang="ru-RU" b="1" dirty="0"/>
              <a:t>)</a:t>
            </a:r>
            <a:endParaRPr lang="ru-KZ" dirty="0"/>
          </a:p>
          <a:p>
            <a:pPr lvl="0"/>
            <a:r>
              <a:rPr lang="ru-KZ" b="1" dirty="0" err="1"/>
              <a:t>Ұялы</a:t>
            </a:r>
            <a:r>
              <a:rPr lang="ru-KZ" b="1" dirty="0"/>
              <a:t> </a:t>
            </a:r>
            <a:r>
              <a:rPr lang="ru-KZ" b="1" dirty="0" err="1"/>
              <a:t>байланыс</a:t>
            </a:r>
            <a:r>
              <a:rPr lang="ru-KZ" b="1" dirty="0"/>
              <a:t> – </a:t>
            </a:r>
            <a:r>
              <a:rPr lang="ru-KZ" b="1" dirty="0" err="1"/>
              <a:t>негізгі</a:t>
            </a:r>
            <a:r>
              <a:rPr lang="ru-KZ" b="1" dirty="0"/>
              <a:t> (2G–6G)</a:t>
            </a:r>
            <a:endParaRPr lang="ru-KZ" dirty="0"/>
          </a:p>
          <a:p>
            <a:pPr lvl="0"/>
            <a:r>
              <a:rPr lang="ru-KZ" b="1" dirty="0"/>
              <a:t>Жеке </a:t>
            </a:r>
            <a:r>
              <a:rPr lang="ru-KZ" b="1" dirty="0" err="1"/>
              <a:t>спутниктік</a:t>
            </a:r>
            <a:r>
              <a:rPr lang="ru-KZ" b="1" dirty="0"/>
              <a:t> </a:t>
            </a:r>
            <a:r>
              <a:rPr lang="ru-KZ" b="1" dirty="0" err="1"/>
              <a:t>байланыс</a:t>
            </a:r>
            <a:r>
              <a:rPr lang="ru-KZ" b="1" dirty="0"/>
              <a:t> – Iridium, </a:t>
            </a:r>
            <a:r>
              <a:rPr lang="ru-KZ" b="1" dirty="0" err="1"/>
              <a:t>Starlink</a:t>
            </a:r>
            <a:endParaRPr lang="ru-KZ" dirty="0"/>
          </a:p>
          <a:p>
            <a:pPr lvl="0"/>
            <a:r>
              <a:rPr lang="ru-KZ" b="1" dirty="0"/>
              <a:t>WLAN – </a:t>
            </a:r>
            <a:r>
              <a:rPr lang="ru-KZ" b="1" dirty="0" err="1"/>
              <a:t>Wi</a:t>
            </a:r>
            <a:r>
              <a:rPr lang="ru-KZ" b="1" dirty="0"/>
              <a:t>-Fi, </a:t>
            </a:r>
            <a:r>
              <a:rPr lang="ru-KZ" b="1" dirty="0" err="1"/>
              <a:t>мобильді</a:t>
            </a:r>
            <a:r>
              <a:rPr lang="ru-KZ" b="1" dirty="0"/>
              <a:t> </a:t>
            </a:r>
            <a:r>
              <a:rPr lang="ru-KZ" b="1" dirty="0" err="1"/>
              <a:t>экожүйенің</a:t>
            </a:r>
            <a:r>
              <a:rPr lang="ru-KZ" b="1" dirty="0"/>
              <a:t> </a:t>
            </a:r>
            <a:r>
              <a:rPr lang="ru-KZ" b="1" dirty="0" err="1"/>
              <a:t>бір</a:t>
            </a:r>
            <a:r>
              <a:rPr lang="ru-KZ" b="1" dirty="0"/>
              <a:t> </a:t>
            </a:r>
            <a:r>
              <a:rPr lang="ru-KZ" b="1" dirty="0" err="1"/>
              <a:t>бөлігі</a:t>
            </a:r>
            <a:endParaRPr lang="ru-KZ" dirty="0"/>
          </a:p>
          <a:p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772" y="-94693"/>
            <a:ext cx="8229600" cy="1143000"/>
          </a:xfrm>
        </p:spPr>
        <p:txBody>
          <a:bodyPr/>
          <a:lstStyle/>
          <a:p>
            <a:r>
              <a:rPr lang="kk-KZ" dirty="0"/>
              <a:t>Ұ</a:t>
            </a:r>
            <a:r>
              <a:rPr lang="ru-RU" dirty="0"/>
              <a:t>ялы </a:t>
            </a:r>
            <a:r>
              <a:rPr lang="ru-RU" dirty="0" err="1"/>
              <a:t>байланыс</a:t>
            </a:r>
            <a:r>
              <a:rPr lang="ru-RU" dirty="0"/>
              <a:t> </a:t>
            </a:r>
            <a:endParaRPr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BC2AE00-A2E2-9E7F-4F5B-11B9D49E2E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4772" y="1048307"/>
            <a:ext cx="7973016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кең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тараған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стандарт –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GSM</a:t>
            </a:r>
            <a:r>
              <a:rPr kumimoji="0" lang="kk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br>
              <a:rPr kumimoji="0" lang="kk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kk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</a:t>
            </a:r>
            <a:r>
              <a:rPr lang="en-US" sz="2400" dirty="0"/>
              <a:t>Global System for Mobile Communications</a:t>
            </a:r>
            <a:r>
              <a:rPr lang="kk-KZ" sz="2400" dirty="0"/>
              <a:t>)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жылдамдығы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270 кбит/с-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дейін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роумингті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қолдау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дауыс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пен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біріктіру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kk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Түрлері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GSM-900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(890–960 МГц),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GSM-1800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(1710–1880 МГц, «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микроұялы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байланыс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»).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Телефондардың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сәулелену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қуаты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ru-KZ" altLang="ru-KZ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1–2 Вт</a:t>
            </a:r>
            <a:r>
              <a:rPr kumimoji="0" lang="ru-KZ" altLang="ru-KZ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0266"/>
            <a:ext cx="8229600" cy="1143000"/>
          </a:xfrm>
        </p:spPr>
        <p:txBody>
          <a:bodyPr/>
          <a:lstStyle/>
          <a:p>
            <a:r>
              <a:rPr dirty="0"/>
              <a:t>1G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(</a:t>
            </a:r>
            <a:r>
              <a:rPr lang="kk-KZ" dirty="0"/>
              <a:t>қысқаша</a:t>
            </a:r>
            <a:r>
              <a:rPr lang="ru-RU" dirty="0"/>
              <a:t>)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60120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ru-KZ" sz="1800" dirty="0" err="1"/>
              <a:t>шамамен</a:t>
            </a:r>
            <a:r>
              <a:rPr lang="ru-KZ" sz="1800" dirty="0"/>
              <a:t> 40 </a:t>
            </a:r>
            <a:r>
              <a:rPr lang="ru-KZ" sz="1800" dirty="0" err="1"/>
              <a:t>жыл</a:t>
            </a:r>
            <a:r>
              <a:rPr lang="ru-KZ" sz="1800" dirty="0"/>
              <a:t> </a:t>
            </a:r>
            <a:r>
              <a:rPr lang="ru-KZ" sz="1800" dirty="0" err="1"/>
              <a:t>бұрын</a:t>
            </a:r>
            <a:r>
              <a:rPr lang="ru-KZ" sz="1800" dirty="0"/>
              <a:t> </a:t>
            </a:r>
            <a:r>
              <a:rPr lang="ru-KZ" sz="1800" dirty="0" err="1"/>
              <a:t>пайда</a:t>
            </a:r>
            <a:r>
              <a:rPr lang="ru-KZ" sz="1800" dirty="0"/>
              <a:t> </a:t>
            </a:r>
            <a:r>
              <a:rPr lang="ru-KZ" sz="1800" dirty="0" err="1"/>
              <a:t>болды</a:t>
            </a:r>
            <a:r>
              <a:rPr lang="ru-KZ" sz="1800" dirty="0"/>
              <a:t>.</a:t>
            </a:r>
          </a:p>
          <a:p>
            <a:pPr lvl="0"/>
            <a:r>
              <a:rPr lang="ru-KZ" sz="1800" dirty="0" err="1"/>
              <a:t>Байланыс</a:t>
            </a:r>
            <a:r>
              <a:rPr lang="ru-KZ" sz="1800" dirty="0"/>
              <a:t> </a:t>
            </a:r>
            <a:r>
              <a:rPr lang="ru-KZ" sz="1800" dirty="0" err="1"/>
              <a:t>тұрақты</a:t>
            </a:r>
            <a:r>
              <a:rPr lang="ru-KZ" sz="1800" dirty="0"/>
              <a:t> </a:t>
            </a:r>
            <a:r>
              <a:rPr lang="ru-KZ" sz="1800" dirty="0" err="1"/>
              <a:t>жиіліктерде</a:t>
            </a:r>
            <a:r>
              <a:rPr lang="ru-KZ" sz="1800" dirty="0"/>
              <a:t>, </a:t>
            </a:r>
            <a:r>
              <a:rPr lang="ru-KZ" sz="1800" dirty="0" err="1"/>
              <a:t>аналогтық</a:t>
            </a:r>
            <a:r>
              <a:rPr lang="ru-KZ" sz="1800" dirty="0"/>
              <a:t> </a:t>
            </a:r>
            <a:r>
              <a:rPr lang="ru-KZ" sz="1800" dirty="0" err="1"/>
              <a:t>кең</a:t>
            </a:r>
            <a:r>
              <a:rPr lang="ru-KZ" sz="1800" dirty="0"/>
              <a:t> </a:t>
            </a:r>
            <a:r>
              <a:rPr lang="ru-KZ" sz="1800" dirty="0" err="1"/>
              <a:t>жолақты</a:t>
            </a:r>
            <a:r>
              <a:rPr lang="ru-KZ" sz="1800" dirty="0"/>
              <a:t> </a:t>
            </a:r>
            <a:r>
              <a:rPr lang="ru-KZ" sz="1800" dirty="0" err="1"/>
              <a:t>сигналдар</a:t>
            </a:r>
            <a:r>
              <a:rPr lang="ru-KZ" sz="1800" dirty="0"/>
              <a:t> </a:t>
            </a:r>
            <a:r>
              <a:rPr lang="ru-KZ" sz="1800" dirty="0" err="1"/>
              <a:t>арқылы</a:t>
            </a:r>
            <a:r>
              <a:rPr lang="ru-KZ" sz="1800" dirty="0"/>
              <a:t> </a:t>
            </a:r>
            <a:r>
              <a:rPr lang="ru-KZ" sz="1800" dirty="0" err="1"/>
              <a:t>жүзеге</a:t>
            </a:r>
            <a:r>
              <a:rPr lang="ru-KZ" sz="1800" dirty="0"/>
              <a:t> </a:t>
            </a:r>
            <a:r>
              <a:rPr lang="ru-KZ" sz="1800" dirty="0" err="1"/>
              <a:t>асты</a:t>
            </a:r>
            <a:r>
              <a:rPr lang="ru-KZ" sz="1800" dirty="0"/>
              <a:t>.</a:t>
            </a:r>
          </a:p>
          <a:p>
            <a:pPr lvl="0"/>
            <a:r>
              <a:rPr lang="ru-KZ" sz="1800" dirty="0" err="1"/>
              <a:t>Негізгі</a:t>
            </a:r>
            <a:r>
              <a:rPr lang="ru-KZ" sz="1800" dirty="0"/>
              <a:t> </a:t>
            </a:r>
            <a:r>
              <a:rPr lang="ru-KZ" sz="1800" dirty="0" err="1"/>
              <a:t>мәселелер</a:t>
            </a:r>
            <a:r>
              <a:rPr lang="ru-KZ" sz="1800" dirty="0"/>
              <a:t>: </a:t>
            </a:r>
            <a:r>
              <a:rPr lang="ru-KZ" sz="1800" dirty="0" err="1"/>
              <a:t>жиілік</a:t>
            </a:r>
            <a:r>
              <a:rPr lang="ru-KZ" sz="1800" dirty="0"/>
              <a:t> </a:t>
            </a:r>
            <a:r>
              <a:rPr lang="ru-KZ" sz="1800" dirty="0" err="1"/>
              <a:t>ресурсының</a:t>
            </a:r>
            <a:r>
              <a:rPr lang="ru-KZ" sz="1800" dirty="0"/>
              <a:t> </a:t>
            </a:r>
            <a:r>
              <a:rPr lang="ru-KZ" sz="1800" dirty="0" err="1"/>
              <a:t>шектеулілігі</a:t>
            </a:r>
            <a:r>
              <a:rPr lang="ru-KZ" sz="1800" dirty="0"/>
              <a:t> </a:t>
            </a:r>
            <a:r>
              <a:rPr lang="ru-KZ" sz="1800" dirty="0" err="1"/>
              <a:t>және</a:t>
            </a:r>
            <a:r>
              <a:rPr lang="ru-KZ" sz="1800" dirty="0"/>
              <a:t> </a:t>
            </a:r>
            <a:r>
              <a:rPr lang="ru-KZ" sz="1800" dirty="0" err="1"/>
              <a:t>өткізу</a:t>
            </a:r>
            <a:r>
              <a:rPr lang="ru-KZ" sz="1800" dirty="0"/>
              <a:t> </a:t>
            </a:r>
            <a:r>
              <a:rPr lang="ru-KZ" sz="1800" dirty="0" err="1"/>
              <a:t>қабілетінің</a:t>
            </a:r>
            <a:r>
              <a:rPr lang="ru-KZ" sz="1800" dirty="0"/>
              <a:t> </a:t>
            </a:r>
            <a:r>
              <a:rPr lang="ru-KZ" sz="1800" dirty="0" err="1"/>
              <a:t>төмендігі</a:t>
            </a:r>
            <a:r>
              <a:rPr lang="ru-KZ" sz="1800" dirty="0"/>
              <a:t>.</a:t>
            </a:r>
          </a:p>
          <a:p>
            <a:pPr lvl="0"/>
            <a:r>
              <a:rPr lang="ru-KZ" sz="1800" dirty="0" err="1"/>
              <a:t>Ұялы</a:t>
            </a:r>
            <a:r>
              <a:rPr lang="ru-KZ" sz="1800" dirty="0"/>
              <a:t> </a:t>
            </a:r>
            <a:r>
              <a:rPr lang="ru-KZ" sz="1800" dirty="0" err="1"/>
              <a:t>жүйелер</a:t>
            </a:r>
            <a:r>
              <a:rPr lang="ru-KZ" sz="1800" dirty="0"/>
              <a:t> </a:t>
            </a:r>
            <a:r>
              <a:rPr lang="ru-KZ" sz="1800" dirty="0" err="1"/>
              <a:t>идеясы</a:t>
            </a:r>
            <a:r>
              <a:rPr lang="ru-KZ" sz="1800" dirty="0"/>
              <a:t> – </a:t>
            </a:r>
            <a:r>
              <a:rPr lang="ru-KZ" sz="1800" dirty="0" err="1"/>
              <a:t>аумақты</a:t>
            </a:r>
            <a:r>
              <a:rPr lang="ru-KZ" sz="1800" dirty="0"/>
              <a:t> </a:t>
            </a:r>
            <a:r>
              <a:rPr lang="ru-KZ" sz="1800" dirty="0" err="1"/>
              <a:t>ұяшықтарға</a:t>
            </a:r>
            <a:r>
              <a:rPr lang="ru-KZ" sz="1800" dirty="0"/>
              <a:t> (</a:t>
            </a:r>
            <a:r>
              <a:rPr lang="ru-KZ" sz="1800" dirty="0" err="1"/>
              <a:t>соталарға</a:t>
            </a:r>
            <a:r>
              <a:rPr lang="ru-KZ" sz="1800" dirty="0"/>
              <a:t>) </a:t>
            </a:r>
            <a:r>
              <a:rPr lang="ru-KZ" sz="1800" dirty="0" err="1"/>
              <a:t>бөлу</a:t>
            </a:r>
            <a:r>
              <a:rPr lang="ru-KZ" sz="1800" dirty="0"/>
              <a:t> </a:t>
            </a:r>
            <a:r>
              <a:rPr lang="ru-KZ" sz="1800" dirty="0" err="1"/>
              <a:t>және</a:t>
            </a:r>
            <a:r>
              <a:rPr lang="ru-KZ" sz="1800" dirty="0"/>
              <a:t> </a:t>
            </a:r>
            <a:r>
              <a:rPr lang="ru-KZ" sz="1800" dirty="0" err="1"/>
              <a:t>әр</a:t>
            </a:r>
            <a:r>
              <a:rPr lang="ru-KZ" sz="1800" dirty="0"/>
              <a:t> </a:t>
            </a:r>
            <a:r>
              <a:rPr lang="ru-KZ" sz="1800" dirty="0" err="1"/>
              <a:t>сотада</a:t>
            </a:r>
            <a:r>
              <a:rPr lang="ru-KZ" sz="1800" dirty="0"/>
              <a:t> </a:t>
            </a:r>
            <a:r>
              <a:rPr lang="ru-KZ" sz="1800" dirty="0" err="1"/>
              <a:t>бір</a:t>
            </a:r>
            <a:r>
              <a:rPr lang="ru-KZ" sz="1800" dirty="0"/>
              <a:t> </a:t>
            </a:r>
            <a:r>
              <a:rPr lang="ru-KZ" sz="1800" dirty="0" err="1"/>
              <a:t>базалық</a:t>
            </a:r>
            <a:r>
              <a:rPr lang="ru-KZ" sz="1800" dirty="0"/>
              <a:t> станция </a:t>
            </a:r>
            <a:r>
              <a:rPr lang="ru-KZ" sz="1800" dirty="0" err="1"/>
              <a:t>орнату</a:t>
            </a:r>
            <a:r>
              <a:rPr lang="ru-KZ" sz="1800" dirty="0"/>
              <a:t>. </a:t>
            </a:r>
            <a:r>
              <a:rPr lang="ru-KZ" sz="1800" dirty="0" err="1"/>
              <a:t>Бұл</a:t>
            </a:r>
            <a:r>
              <a:rPr lang="ru-KZ" sz="1800" dirty="0"/>
              <a:t> </a:t>
            </a:r>
            <a:r>
              <a:rPr lang="ru-KZ" sz="1800" dirty="0" err="1"/>
              <a:t>жиіліктерді</a:t>
            </a:r>
            <a:r>
              <a:rPr lang="ru-KZ" sz="1800" dirty="0"/>
              <a:t> </a:t>
            </a:r>
            <a:r>
              <a:rPr lang="ru-KZ" sz="1800" dirty="0" err="1"/>
              <a:t>қайта</a:t>
            </a:r>
            <a:r>
              <a:rPr lang="ru-KZ" sz="1800" dirty="0"/>
              <a:t> </a:t>
            </a:r>
            <a:r>
              <a:rPr lang="ru-KZ" sz="1800" dirty="0" err="1"/>
              <a:t>қолдану</a:t>
            </a:r>
            <a:r>
              <a:rPr lang="ru-KZ" sz="1800" dirty="0"/>
              <a:t> </a:t>
            </a:r>
            <a:r>
              <a:rPr lang="ru-KZ" sz="1800" dirty="0" err="1"/>
              <a:t>есебінен</a:t>
            </a:r>
            <a:r>
              <a:rPr lang="ru-KZ" sz="1800" dirty="0"/>
              <a:t> </a:t>
            </a:r>
            <a:r>
              <a:rPr lang="ru-KZ" sz="1800" dirty="0" err="1"/>
              <a:t>абоненттер</a:t>
            </a:r>
            <a:r>
              <a:rPr lang="ru-KZ" sz="1800" dirty="0"/>
              <a:t> </a:t>
            </a:r>
            <a:r>
              <a:rPr lang="ru-KZ" sz="1800" dirty="0" err="1"/>
              <a:t>санын</a:t>
            </a:r>
            <a:r>
              <a:rPr lang="ru-KZ" sz="1800" dirty="0"/>
              <a:t> </a:t>
            </a:r>
            <a:r>
              <a:rPr lang="ru-KZ" sz="1800" dirty="0" err="1"/>
              <a:t>көбейтуге</a:t>
            </a:r>
            <a:r>
              <a:rPr lang="ru-KZ" sz="1800" dirty="0"/>
              <a:t> </a:t>
            </a:r>
            <a:r>
              <a:rPr lang="ru-KZ" sz="1800" dirty="0" err="1"/>
              <a:t>және</a:t>
            </a:r>
            <a:r>
              <a:rPr lang="ru-KZ" sz="1800" dirty="0"/>
              <a:t> </a:t>
            </a:r>
            <a:r>
              <a:rPr lang="ru-KZ" sz="1800" dirty="0" err="1"/>
              <a:t>байланыстың</a:t>
            </a:r>
            <a:r>
              <a:rPr lang="ru-KZ" sz="1800" dirty="0"/>
              <a:t> </a:t>
            </a:r>
            <a:r>
              <a:rPr lang="ru-KZ" sz="1800" dirty="0" err="1"/>
              <a:t>сапасын</a:t>
            </a:r>
            <a:r>
              <a:rPr lang="ru-KZ" sz="1800" dirty="0"/>
              <a:t> </a:t>
            </a:r>
            <a:r>
              <a:rPr lang="ru-KZ" sz="1800" dirty="0" err="1"/>
              <a:t>арттыруға</a:t>
            </a:r>
            <a:r>
              <a:rPr lang="ru-KZ" sz="1800" dirty="0"/>
              <a:t> </a:t>
            </a:r>
            <a:r>
              <a:rPr lang="ru-KZ" sz="1800" dirty="0" err="1"/>
              <a:t>мүмкіндік</a:t>
            </a:r>
            <a:r>
              <a:rPr lang="ru-KZ" sz="1800" dirty="0"/>
              <a:t> </a:t>
            </a:r>
            <a:r>
              <a:rPr lang="ru-KZ" sz="1800" dirty="0" err="1"/>
              <a:t>берді</a:t>
            </a:r>
            <a:r>
              <a:rPr lang="ru-KZ" sz="1800" dirty="0"/>
              <a:t>.</a:t>
            </a:r>
          </a:p>
          <a:p>
            <a:pPr lvl="0"/>
            <a:r>
              <a:rPr lang="ru-KZ" sz="1800" dirty="0"/>
              <a:t>1980-жылдардың </a:t>
            </a:r>
            <a:r>
              <a:rPr lang="ru-KZ" sz="1800" dirty="0" err="1"/>
              <a:t>басында</a:t>
            </a:r>
            <a:r>
              <a:rPr lang="ru-KZ" sz="1800" dirty="0"/>
              <a:t> </a:t>
            </a:r>
            <a:r>
              <a:rPr lang="ru-KZ" sz="1800" dirty="0" err="1"/>
              <a:t>алғашқы</a:t>
            </a:r>
            <a:r>
              <a:rPr lang="ru-KZ" sz="1800" dirty="0"/>
              <a:t> </a:t>
            </a:r>
            <a:r>
              <a:rPr lang="ru-KZ" sz="1800" dirty="0" err="1"/>
              <a:t>коммерциялық</a:t>
            </a:r>
            <a:r>
              <a:rPr lang="ru-KZ" sz="1800" dirty="0"/>
              <a:t> </a:t>
            </a:r>
            <a:r>
              <a:rPr lang="ru-KZ" sz="1800" dirty="0" err="1"/>
              <a:t>аналогтық</a:t>
            </a:r>
            <a:r>
              <a:rPr lang="ru-KZ" sz="1800" dirty="0"/>
              <a:t> </a:t>
            </a:r>
            <a:r>
              <a:rPr lang="ru-KZ" sz="1800" dirty="0" err="1"/>
              <a:t>ұялы</a:t>
            </a:r>
            <a:r>
              <a:rPr lang="ru-KZ" sz="1800" dirty="0"/>
              <a:t> </a:t>
            </a:r>
            <a:r>
              <a:rPr lang="ru-KZ" sz="1800" dirty="0" err="1"/>
              <a:t>байланыс</a:t>
            </a:r>
            <a:r>
              <a:rPr lang="ru-KZ" sz="1800" dirty="0"/>
              <a:t> </a:t>
            </a:r>
            <a:r>
              <a:rPr lang="ru-KZ" sz="1800" dirty="0" err="1"/>
              <a:t>жүйелері</a:t>
            </a:r>
            <a:r>
              <a:rPr lang="ru-KZ" sz="1800" dirty="0"/>
              <a:t> </a:t>
            </a:r>
            <a:r>
              <a:rPr lang="ru-KZ" sz="1800" dirty="0" err="1"/>
              <a:t>енгізілді</a:t>
            </a:r>
            <a:r>
              <a:rPr lang="ru-KZ" sz="1800" dirty="0"/>
              <a:t>:</a:t>
            </a:r>
          </a:p>
          <a:p>
            <a:pPr lvl="0"/>
            <a:r>
              <a:rPr lang="ru-KZ" sz="1800" b="1" dirty="0"/>
              <a:t>NMT-450</a:t>
            </a:r>
            <a:r>
              <a:rPr lang="ru-KZ" sz="1800" dirty="0"/>
              <a:t> (Скандинавия, 1981 ж.),</a:t>
            </a:r>
          </a:p>
          <a:p>
            <a:pPr lvl="0"/>
            <a:r>
              <a:rPr lang="ru-KZ" sz="1800" b="1" dirty="0"/>
              <a:t>С-450</a:t>
            </a:r>
            <a:r>
              <a:rPr lang="ru-KZ" sz="1800" dirty="0"/>
              <a:t> (Германия), </a:t>
            </a:r>
            <a:r>
              <a:rPr lang="ru-KZ" sz="1800" b="1" dirty="0"/>
              <a:t>Radiocom-2000</a:t>
            </a:r>
            <a:r>
              <a:rPr lang="ru-KZ" sz="1800" dirty="0"/>
              <a:t> (Франция), </a:t>
            </a:r>
            <a:r>
              <a:rPr lang="ru-KZ" sz="1800" b="1" dirty="0"/>
              <a:t>RTMS-101Н</a:t>
            </a:r>
            <a:r>
              <a:rPr lang="ru-KZ" sz="1800" dirty="0"/>
              <a:t> (Италия).</a:t>
            </a:r>
          </a:p>
          <a:p>
            <a:pPr lvl="0"/>
            <a:r>
              <a:rPr lang="ru-KZ" sz="1800" dirty="0"/>
              <a:t>800–900 МГц </a:t>
            </a:r>
            <a:r>
              <a:rPr lang="ru-KZ" sz="1800" dirty="0" err="1"/>
              <a:t>диапазонында</a:t>
            </a:r>
            <a:r>
              <a:rPr lang="ru-KZ" sz="1800" dirty="0"/>
              <a:t> </a:t>
            </a:r>
            <a:r>
              <a:rPr lang="ru-KZ" sz="1800" dirty="0" err="1"/>
              <a:t>жүйелердің</a:t>
            </a:r>
            <a:r>
              <a:rPr lang="ru-KZ" sz="1800" dirty="0"/>
              <a:t> </a:t>
            </a:r>
            <a:r>
              <a:rPr lang="ru-KZ" sz="1800" dirty="0" err="1"/>
              <a:t>дамуы</a:t>
            </a:r>
            <a:r>
              <a:rPr lang="ru-KZ" sz="1800" dirty="0"/>
              <a:t> </a:t>
            </a:r>
            <a:r>
              <a:rPr lang="ru-KZ" sz="1800" dirty="0" err="1"/>
              <a:t>басталды</a:t>
            </a:r>
            <a:r>
              <a:rPr lang="ru-KZ" sz="1800" dirty="0"/>
              <a:t>:</a:t>
            </a:r>
          </a:p>
          <a:p>
            <a:pPr lvl="0"/>
            <a:r>
              <a:rPr lang="ru-KZ" sz="1800" b="1" dirty="0"/>
              <a:t>AMPS</a:t>
            </a:r>
            <a:r>
              <a:rPr lang="ru-KZ" sz="1800" dirty="0"/>
              <a:t> (АҚШ), </a:t>
            </a:r>
            <a:r>
              <a:rPr lang="ru-KZ" sz="1800" b="1" dirty="0"/>
              <a:t>NMT-900</a:t>
            </a:r>
            <a:r>
              <a:rPr lang="ru-KZ" sz="1800" dirty="0"/>
              <a:t> (Скандинавия), </a:t>
            </a:r>
            <a:r>
              <a:rPr lang="ru-KZ" sz="1800" b="1" dirty="0"/>
              <a:t>TACS/ETACS</a:t>
            </a:r>
            <a:r>
              <a:rPr lang="ru-KZ" sz="1800" dirty="0"/>
              <a:t> (Англия), </a:t>
            </a:r>
            <a:r>
              <a:rPr lang="ru-KZ" sz="1800" b="1" dirty="0"/>
              <a:t>HCMTS, J-TACS</a:t>
            </a:r>
            <a:r>
              <a:rPr lang="ru-KZ" sz="1800" dirty="0"/>
              <a:t> (</a:t>
            </a:r>
            <a:r>
              <a:rPr lang="ru-KZ" sz="1800" dirty="0" err="1"/>
              <a:t>Жапония</a:t>
            </a:r>
            <a:r>
              <a:rPr lang="ru-KZ" sz="1800" dirty="0"/>
              <a:t>).</a:t>
            </a:r>
          </a:p>
          <a:p>
            <a:pPr lvl="0"/>
            <a:r>
              <a:rPr lang="ru-KZ" sz="1800" dirty="0" err="1"/>
              <a:t>Барлық</a:t>
            </a:r>
            <a:r>
              <a:rPr lang="ru-KZ" sz="1800" dirty="0"/>
              <a:t> </a:t>
            </a:r>
            <a:r>
              <a:rPr lang="ru-KZ" sz="1800" dirty="0" err="1"/>
              <a:t>аталған</a:t>
            </a:r>
            <a:r>
              <a:rPr lang="ru-KZ" sz="1800" dirty="0"/>
              <a:t> </a:t>
            </a:r>
            <a:r>
              <a:rPr lang="ru-KZ" sz="1800" dirty="0" err="1"/>
              <a:t>стандарттар</a:t>
            </a:r>
            <a:r>
              <a:rPr lang="ru-KZ" sz="1800" dirty="0"/>
              <a:t> – </a:t>
            </a:r>
            <a:r>
              <a:rPr lang="ru-KZ" sz="1800" b="1" dirty="0" err="1"/>
              <a:t>аналогтық</a:t>
            </a:r>
            <a:r>
              <a:rPr lang="ru-KZ" sz="1800" b="1" dirty="0"/>
              <a:t>, 1G </a:t>
            </a:r>
            <a:r>
              <a:rPr lang="ru-KZ" sz="1800" b="1" dirty="0" err="1"/>
              <a:t>ұрпағына</a:t>
            </a:r>
            <a:r>
              <a:rPr lang="ru-KZ" sz="1800" dirty="0"/>
              <a:t> </a:t>
            </a:r>
            <a:r>
              <a:rPr lang="ru-KZ" sz="1800" dirty="0" err="1"/>
              <a:t>жатады</a:t>
            </a:r>
            <a:r>
              <a:rPr lang="ru-KZ" sz="1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0539B-4E2B-0072-9D4E-8F1F1F720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B536E-D592-417F-A78D-C7CDB566C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1G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(</a:t>
            </a:r>
            <a:r>
              <a:rPr lang="kk-KZ" dirty="0"/>
              <a:t>қысқаша</a:t>
            </a:r>
            <a:r>
              <a:rPr lang="ru-RU" dirty="0"/>
              <a:t>)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AF37A1-4AD1-BCF0-D92D-CB60D41DD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KZ" dirty="0" err="1"/>
              <a:t>Технологиялық</a:t>
            </a:r>
            <a:r>
              <a:rPr lang="ru-KZ" dirty="0"/>
              <a:t> </a:t>
            </a:r>
            <a:r>
              <a:rPr lang="ru-KZ" dirty="0" err="1"/>
              <a:t>ерекшеліктері</a:t>
            </a:r>
            <a:r>
              <a:rPr lang="ru-KZ" dirty="0"/>
              <a:t>:</a:t>
            </a:r>
          </a:p>
          <a:p>
            <a:pPr lvl="0"/>
            <a:r>
              <a:rPr lang="ru-KZ" dirty="0" err="1"/>
              <a:t>Сөйлеу</a:t>
            </a:r>
            <a:r>
              <a:rPr lang="ru-KZ" dirty="0"/>
              <a:t> </a:t>
            </a:r>
            <a:r>
              <a:rPr lang="ru-KZ" dirty="0" err="1"/>
              <a:t>және</a:t>
            </a:r>
            <a:r>
              <a:rPr lang="ru-KZ" dirty="0"/>
              <a:t> сигнал беру </a:t>
            </a:r>
            <a:r>
              <a:rPr lang="ru-KZ" dirty="0" err="1"/>
              <a:t>үшін</a:t>
            </a:r>
            <a:r>
              <a:rPr lang="ru-KZ" dirty="0"/>
              <a:t> </a:t>
            </a:r>
            <a:r>
              <a:rPr lang="ru-KZ" dirty="0" err="1"/>
              <a:t>жиілік</a:t>
            </a:r>
            <a:r>
              <a:rPr lang="ru-KZ" dirty="0"/>
              <a:t> </a:t>
            </a:r>
            <a:r>
              <a:rPr lang="ru-KZ" dirty="0" err="1"/>
              <a:t>модуляциясы</a:t>
            </a:r>
            <a:r>
              <a:rPr lang="ru-KZ" dirty="0"/>
              <a:t>.</a:t>
            </a:r>
          </a:p>
          <a:p>
            <a:pPr lvl="0"/>
            <a:r>
              <a:rPr lang="ru-KZ" dirty="0"/>
              <a:t>FDMA (</a:t>
            </a:r>
            <a:r>
              <a:rPr lang="ru-KZ" dirty="0" err="1"/>
              <a:t>жиіліктерді</a:t>
            </a:r>
            <a:r>
              <a:rPr lang="ru-KZ" dirty="0"/>
              <a:t> </a:t>
            </a:r>
            <a:r>
              <a:rPr lang="ru-KZ" dirty="0" err="1"/>
              <a:t>бөлу</a:t>
            </a:r>
            <a:r>
              <a:rPr lang="ru-KZ" dirty="0"/>
              <a:t> </a:t>
            </a:r>
            <a:r>
              <a:rPr lang="ru-KZ" dirty="0" err="1"/>
              <a:t>арқылы</a:t>
            </a:r>
            <a:r>
              <a:rPr lang="ru-KZ" dirty="0"/>
              <a:t> </a:t>
            </a:r>
            <a:r>
              <a:rPr lang="ru-KZ" dirty="0" err="1"/>
              <a:t>көпқолданушыға</a:t>
            </a:r>
            <a:r>
              <a:rPr lang="ru-KZ" dirty="0"/>
              <a:t> </a:t>
            </a:r>
            <a:r>
              <a:rPr lang="ru-KZ" dirty="0" err="1"/>
              <a:t>қатынау</a:t>
            </a:r>
            <a:r>
              <a:rPr lang="ru-KZ" dirty="0"/>
              <a:t>).</a:t>
            </a:r>
          </a:p>
          <a:p>
            <a:pPr lvl="0"/>
            <a:r>
              <a:rPr lang="ru-KZ" dirty="0" err="1"/>
              <a:t>Арна</a:t>
            </a:r>
            <a:r>
              <a:rPr lang="ru-KZ" dirty="0"/>
              <a:t> </a:t>
            </a:r>
            <a:r>
              <a:rPr lang="ru-KZ" dirty="0" err="1"/>
              <a:t>ені</a:t>
            </a:r>
            <a:r>
              <a:rPr lang="ru-KZ" dirty="0"/>
              <a:t>: 12,5–30 кГц.</a:t>
            </a:r>
          </a:p>
          <a:p>
            <a:pPr lvl="0"/>
            <a:r>
              <a:rPr lang="ru-KZ" dirty="0" err="1"/>
              <a:t>Негізгі</a:t>
            </a:r>
            <a:r>
              <a:rPr lang="ru-KZ" dirty="0"/>
              <a:t> </a:t>
            </a:r>
            <a:r>
              <a:rPr lang="ru-KZ" dirty="0" err="1"/>
              <a:t>кемшіліктері</a:t>
            </a:r>
            <a:r>
              <a:rPr lang="ru-KZ" dirty="0"/>
              <a:t>:</a:t>
            </a:r>
          </a:p>
          <a:p>
            <a:pPr lvl="0"/>
            <a:r>
              <a:rPr lang="ru-KZ" dirty="0" err="1"/>
              <a:t>Жүйенің</a:t>
            </a:r>
            <a:r>
              <a:rPr lang="ru-KZ" dirty="0"/>
              <a:t> </a:t>
            </a:r>
            <a:r>
              <a:rPr lang="ru-KZ" dirty="0" err="1"/>
              <a:t>сыйымдылығы</a:t>
            </a:r>
            <a:r>
              <a:rPr lang="ru-KZ" dirty="0"/>
              <a:t> </a:t>
            </a:r>
            <a:r>
              <a:rPr lang="ru-KZ" dirty="0" err="1"/>
              <a:t>төмен</a:t>
            </a:r>
            <a:r>
              <a:rPr lang="ru-KZ" dirty="0"/>
              <a:t>;</a:t>
            </a:r>
          </a:p>
          <a:p>
            <a:pPr lvl="0"/>
            <a:r>
              <a:rPr lang="ru-KZ" dirty="0" err="1"/>
              <a:t>Әңгімелерді</a:t>
            </a:r>
            <a:r>
              <a:rPr lang="ru-KZ" dirty="0"/>
              <a:t> </a:t>
            </a:r>
            <a:r>
              <a:rPr lang="ru-KZ" dirty="0" err="1"/>
              <a:t>тыңдау</a:t>
            </a:r>
            <a:r>
              <a:rPr lang="ru-KZ" dirty="0"/>
              <a:t> </a:t>
            </a:r>
            <a:r>
              <a:rPr lang="ru-KZ" dirty="0" err="1"/>
              <a:t>мүмкіндігі</a:t>
            </a:r>
            <a:r>
              <a:rPr lang="ru-KZ" dirty="0"/>
              <a:t>;</a:t>
            </a:r>
          </a:p>
          <a:p>
            <a:pPr lvl="0"/>
            <a:r>
              <a:rPr lang="ru-KZ" dirty="0"/>
              <a:t>«</a:t>
            </a:r>
            <a:r>
              <a:rPr lang="ru-KZ" dirty="0" err="1"/>
              <a:t>Қосарланған</a:t>
            </a:r>
            <a:r>
              <a:rPr lang="ru-KZ" dirty="0"/>
              <a:t>» </a:t>
            </a:r>
            <a:r>
              <a:rPr lang="ru-KZ" dirty="0" err="1"/>
              <a:t>телефондардың</a:t>
            </a:r>
            <a:r>
              <a:rPr lang="ru-KZ" dirty="0"/>
              <a:t> </a:t>
            </a:r>
            <a:r>
              <a:rPr lang="ru-KZ" dirty="0" err="1"/>
              <a:t>пайда</a:t>
            </a:r>
            <a:r>
              <a:rPr lang="ru-KZ" dirty="0"/>
              <a:t> </a:t>
            </a:r>
            <a:r>
              <a:rPr lang="ru-KZ" dirty="0" err="1"/>
              <a:t>болуы</a:t>
            </a:r>
            <a:r>
              <a:rPr lang="ru-KZ" dirty="0"/>
              <a:t>;</a:t>
            </a:r>
          </a:p>
          <a:p>
            <a:pPr lvl="0"/>
            <a:r>
              <a:rPr lang="ru-KZ" dirty="0" err="1"/>
              <a:t>Жиілік</a:t>
            </a:r>
            <a:r>
              <a:rPr lang="ru-KZ" dirty="0"/>
              <a:t> </a:t>
            </a:r>
            <a:r>
              <a:rPr lang="ru-KZ" dirty="0" err="1"/>
              <a:t>диапазонының</a:t>
            </a:r>
            <a:r>
              <a:rPr lang="ru-KZ" dirty="0"/>
              <a:t> </a:t>
            </a:r>
            <a:r>
              <a:rPr lang="ru-KZ" dirty="0" err="1"/>
              <a:t>шамадан</a:t>
            </a:r>
            <a:r>
              <a:rPr lang="ru-KZ" dirty="0"/>
              <a:t> </a:t>
            </a:r>
            <a:r>
              <a:rPr lang="ru-KZ" dirty="0" err="1"/>
              <a:t>тыс</a:t>
            </a:r>
            <a:r>
              <a:rPr lang="ru-KZ" dirty="0"/>
              <a:t> </a:t>
            </a:r>
            <a:r>
              <a:rPr lang="ru-KZ" dirty="0" err="1"/>
              <a:t>жүктелуі</a:t>
            </a:r>
            <a:r>
              <a:rPr lang="ru-KZ" dirty="0"/>
              <a:t>;</a:t>
            </a:r>
          </a:p>
          <a:p>
            <a:pPr lvl="0"/>
            <a:r>
              <a:rPr lang="ru-KZ" dirty="0" err="1"/>
              <a:t>Қызмет</a:t>
            </a:r>
            <a:r>
              <a:rPr lang="ru-KZ" dirty="0"/>
              <a:t> </a:t>
            </a:r>
            <a:r>
              <a:rPr lang="ru-KZ" dirty="0" err="1"/>
              <a:t>көрсету</a:t>
            </a:r>
            <a:r>
              <a:rPr lang="ru-KZ" dirty="0"/>
              <a:t> </a:t>
            </a:r>
            <a:r>
              <a:rPr lang="ru-KZ" dirty="0" err="1"/>
              <a:t>аумағы</a:t>
            </a:r>
            <a:r>
              <a:rPr lang="ru-KZ" dirty="0"/>
              <a:t> </a:t>
            </a:r>
            <a:r>
              <a:rPr lang="ru-KZ" dirty="0" err="1"/>
              <a:t>шектеулі</a:t>
            </a:r>
            <a:r>
              <a:rPr lang="ru-KZ" dirty="0"/>
              <a:t>.</a:t>
            </a:r>
          </a:p>
          <a:p>
            <a:pPr marL="0" indent="0"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5728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C375FBC-3797-4555-B689-5536B56C71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894" y="488822"/>
            <a:ext cx="8538981" cy="5500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41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7CA9B-98FE-57D6-5407-6DAB48C3B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D00E-A752-BD8A-2894-51A64C620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00266"/>
            <a:ext cx="8229600" cy="1143000"/>
          </a:xfrm>
        </p:spPr>
        <p:txBody>
          <a:bodyPr/>
          <a:lstStyle/>
          <a:p>
            <a:r>
              <a:rPr lang="ru-RU" dirty="0"/>
              <a:t>2</a:t>
            </a:r>
            <a:r>
              <a:rPr dirty="0"/>
              <a:t>G</a:t>
            </a:r>
            <a:r>
              <a:rPr lang="ru-RU" dirty="0"/>
              <a:t> </a:t>
            </a:r>
            <a:r>
              <a:rPr lang="ru-RU" dirty="0" err="1"/>
              <a:t>туралы</a:t>
            </a:r>
            <a:r>
              <a:rPr lang="ru-RU" dirty="0"/>
              <a:t> (</a:t>
            </a:r>
            <a:r>
              <a:rPr lang="kk-KZ" dirty="0"/>
              <a:t>қысқаша</a:t>
            </a:r>
            <a:r>
              <a:rPr lang="ru-RU" dirty="0"/>
              <a:t>)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13F8A-BC50-3D7B-0A64-DFE604EA2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0120"/>
            <a:ext cx="8229600" cy="4525963"/>
          </a:xfrm>
        </p:spPr>
        <p:txBody>
          <a:bodyPr>
            <a:noAutofit/>
          </a:bodyPr>
          <a:lstStyle/>
          <a:p>
            <a:r>
              <a:rPr lang="ru-KZ" sz="2000" dirty="0" err="1"/>
              <a:t>Аналогтық</a:t>
            </a:r>
            <a:r>
              <a:rPr lang="ru-KZ" sz="2000" dirty="0"/>
              <a:t> </a:t>
            </a:r>
            <a:r>
              <a:rPr lang="ru-KZ" sz="2000" dirty="0" err="1"/>
              <a:t>жүйелердің</a:t>
            </a:r>
            <a:r>
              <a:rPr lang="ru-KZ" sz="2000" dirty="0"/>
              <a:t> </a:t>
            </a:r>
            <a:r>
              <a:rPr lang="ru-KZ" sz="2000" dirty="0" err="1"/>
              <a:t>сыйымдылығының</a:t>
            </a:r>
            <a:r>
              <a:rPr lang="ru-KZ" sz="2000" dirty="0"/>
              <a:t> </a:t>
            </a:r>
            <a:r>
              <a:rPr lang="ru-KZ" sz="2000" dirty="0" err="1"/>
              <a:t>шектелуі</a:t>
            </a:r>
            <a:r>
              <a:rPr lang="ru-KZ" sz="2000" dirty="0"/>
              <a:t>.</a:t>
            </a:r>
          </a:p>
          <a:p>
            <a:r>
              <a:rPr lang="ru-KZ" sz="2000" dirty="0" err="1"/>
              <a:t>Цифрлық</a:t>
            </a:r>
            <a:r>
              <a:rPr lang="ru-KZ" sz="2000" dirty="0"/>
              <a:t> </a:t>
            </a:r>
            <a:r>
              <a:rPr lang="ru-KZ" sz="2000" dirty="0" err="1"/>
              <a:t>технологиялардың</a:t>
            </a:r>
            <a:r>
              <a:rPr lang="ru-KZ" sz="2000" dirty="0"/>
              <a:t> </a:t>
            </a:r>
            <a:r>
              <a:rPr lang="ru-KZ" sz="2000" dirty="0" err="1"/>
              <a:t>дамуы</a:t>
            </a:r>
            <a:r>
              <a:rPr lang="ru-KZ" sz="2000" dirty="0"/>
              <a:t>.</a:t>
            </a:r>
          </a:p>
          <a:p>
            <a:pPr marL="0" indent="0">
              <a:buNone/>
            </a:pPr>
            <a:r>
              <a:rPr lang="ru-KZ" sz="2000" b="1" dirty="0" err="1"/>
              <a:t>Негізгі</a:t>
            </a:r>
            <a:r>
              <a:rPr lang="ru-KZ" sz="2000" b="1" dirty="0"/>
              <a:t> </a:t>
            </a:r>
            <a:r>
              <a:rPr lang="ru-KZ" sz="2000" b="1" dirty="0" err="1"/>
              <a:t>ерекшеліктері</a:t>
            </a:r>
            <a:r>
              <a:rPr lang="ru-KZ" sz="2000" b="1" dirty="0"/>
              <a:t>:</a:t>
            </a:r>
            <a:endParaRPr lang="ru-KZ" sz="2000" dirty="0"/>
          </a:p>
          <a:p>
            <a:r>
              <a:rPr lang="ru-KZ" sz="2000" b="1" dirty="0" err="1"/>
              <a:t>Жаңа</a:t>
            </a:r>
            <a:r>
              <a:rPr lang="ru-KZ" sz="2000" b="1" dirty="0"/>
              <a:t> </a:t>
            </a:r>
            <a:r>
              <a:rPr lang="ru-KZ" sz="2000" b="1" dirty="0" err="1"/>
              <a:t>әдістер</a:t>
            </a:r>
            <a:r>
              <a:rPr lang="ru-KZ" sz="2000" b="1" dirty="0"/>
              <a:t>:</a:t>
            </a:r>
            <a:r>
              <a:rPr lang="ru-KZ" sz="2000" dirty="0"/>
              <a:t> </a:t>
            </a:r>
            <a:r>
              <a:rPr lang="ru-KZ" sz="2000" dirty="0" err="1"/>
              <a:t>спектралды</a:t>
            </a:r>
            <a:r>
              <a:rPr lang="ru-KZ" sz="2000" dirty="0"/>
              <a:t> </a:t>
            </a:r>
            <a:r>
              <a:rPr lang="ru-KZ" sz="2000" dirty="0" err="1"/>
              <a:t>тиімді</a:t>
            </a:r>
            <a:r>
              <a:rPr lang="ru-KZ" sz="2000" dirty="0"/>
              <a:t> модуляция, TDMA </a:t>
            </a:r>
            <a:r>
              <a:rPr lang="ru-KZ" sz="2000" dirty="0" err="1"/>
              <a:t>және</a:t>
            </a:r>
            <a:r>
              <a:rPr lang="ru-KZ" sz="2000" dirty="0"/>
              <a:t> CDMA.</a:t>
            </a:r>
          </a:p>
          <a:p>
            <a:r>
              <a:rPr lang="ru-KZ" sz="2000" b="1" dirty="0" err="1"/>
              <a:t>Қызметтер</a:t>
            </a:r>
            <a:r>
              <a:rPr lang="ru-KZ" sz="2000" b="1" dirty="0"/>
              <a:t>:</a:t>
            </a:r>
            <a:r>
              <a:rPr lang="ru-KZ" sz="2000" dirty="0"/>
              <a:t> </a:t>
            </a:r>
            <a:r>
              <a:rPr lang="ru-KZ" sz="2000" dirty="0" err="1"/>
              <a:t>дауыс</a:t>
            </a:r>
            <a:r>
              <a:rPr lang="ru-KZ" sz="2000" dirty="0"/>
              <a:t> + </a:t>
            </a:r>
            <a:r>
              <a:rPr lang="ru-KZ" sz="2000" dirty="0" err="1"/>
              <a:t>деректерді</a:t>
            </a:r>
            <a:r>
              <a:rPr lang="ru-KZ" sz="2000" dirty="0"/>
              <a:t> беру, </a:t>
            </a:r>
            <a:r>
              <a:rPr lang="ru-KZ" sz="2000" dirty="0" err="1"/>
              <a:t>шифрлау</a:t>
            </a:r>
            <a:r>
              <a:rPr lang="ru-KZ" sz="2000" dirty="0"/>
              <a:t> (</a:t>
            </a:r>
            <a:r>
              <a:rPr lang="ru-KZ" sz="2000" dirty="0" err="1"/>
              <a:t>құпиялылық</a:t>
            </a:r>
            <a:r>
              <a:rPr lang="ru-KZ" sz="2000" dirty="0"/>
              <a:t>).</a:t>
            </a:r>
          </a:p>
          <a:p>
            <a:pPr marL="0" indent="0">
              <a:buNone/>
            </a:pPr>
            <a:r>
              <a:rPr lang="ru-KZ" sz="2000" b="1" dirty="0" err="1"/>
              <a:t>Стандарттар</a:t>
            </a:r>
            <a:r>
              <a:rPr lang="ru-KZ" sz="2000" b="1" dirty="0"/>
              <a:t>:</a:t>
            </a:r>
            <a:endParaRPr lang="ru-KZ" sz="2000" dirty="0"/>
          </a:p>
          <a:p>
            <a:r>
              <a:rPr lang="ru-KZ" sz="2000" b="1" dirty="0"/>
              <a:t>D-AMPS (IS-54, </a:t>
            </a:r>
            <a:r>
              <a:rPr lang="ru-KZ" sz="2000" b="1" dirty="0" err="1"/>
              <a:t>кейін</a:t>
            </a:r>
            <a:r>
              <a:rPr lang="ru-KZ" sz="2000" b="1" dirty="0"/>
              <a:t> IS-136)</a:t>
            </a:r>
            <a:r>
              <a:rPr lang="ru-KZ" sz="2000" dirty="0"/>
              <a:t> – АҚШ, 1992 ж., </a:t>
            </a:r>
            <a:r>
              <a:rPr lang="ru-KZ" sz="2000" dirty="0" err="1"/>
              <a:t>бастапқыда</a:t>
            </a:r>
            <a:r>
              <a:rPr lang="ru-KZ" sz="2000" dirty="0"/>
              <a:t> </a:t>
            </a:r>
            <a:r>
              <a:rPr lang="ru-KZ" sz="2000" dirty="0" err="1"/>
              <a:t>екірежимді</a:t>
            </a:r>
            <a:r>
              <a:rPr lang="ru-KZ" sz="2000" dirty="0"/>
              <a:t> (аналог + </a:t>
            </a:r>
            <a:r>
              <a:rPr lang="ru-KZ" sz="2000" dirty="0" err="1"/>
              <a:t>цифрлық</a:t>
            </a:r>
            <a:r>
              <a:rPr lang="ru-KZ" sz="2000" dirty="0"/>
              <a:t>), 1996 </a:t>
            </a:r>
            <a:r>
              <a:rPr lang="ru-KZ" sz="2000" dirty="0" err="1"/>
              <a:t>жылдан</a:t>
            </a:r>
            <a:r>
              <a:rPr lang="ru-KZ" sz="2000" dirty="0"/>
              <a:t> </a:t>
            </a:r>
            <a:r>
              <a:rPr lang="ru-KZ" sz="2000" dirty="0" err="1"/>
              <a:t>толық</a:t>
            </a:r>
            <a:r>
              <a:rPr lang="ru-KZ" sz="2000" dirty="0"/>
              <a:t> </a:t>
            </a:r>
            <a:r>
              <a:rPr lang="ru-KZ" sz="2000" dirty="0" err="1"/>
              <a:t>цифрлық</a:t>
            </a:r>
            <a:r>
              <a:rPr lang="ru-KZ" sz="2000" dirty="0"/>
              <a:t>.</a:t>
            </a:r>
          </a:p>
          <a:p>
            <a:r>
              <a:rPr lang="ru-KZ" sz="2000" b="1" dirty="0"/>
              <a:t>GSM 900</a:t>
            </a:r>
            <a:r>
              <a:rPr lang="ru-KZ" sz="2000" dirty="0"/>
              <a:t> – </a:t>
            </a:r>
            <a:r>
              <a:rPr lang="ru-KZ" sz="2000" dirty="0" err="1"/>
              <a:t>Еуропа</a:t>
            </a:r>
            <a:r>
              <a:rPr lang="ru-KZ" sz="2000" dirty="0"/>
              <a:t>, </a:t>
            </a:r>
            <a:r>
              <a:rPr lang="ru-KZ" sz="2000" dirty="0" err="1"/>
              <a:t>коммерциялық</a:t>
            </a:r>
            <a:r>
              <a:rPr lang="ru-KZ" sz="2000" dirty="0"/>
              <a:t> </a:t>
            </a:r>
            <a:r>
              <a:rPr lang="ru-KZ" sz="2000" dirty="0" err="1"/>
              <a:t>қолдану</a:t>
            </a:r>
            <a:r>
              <a:rPr lang="ru-KZ" sz="2000" dirty="0"/>
              <a:t> 1991 ж. </a:t>
            </a:r>
            <a:r>
              <a:rPr lang="ru-KZ" sz="2000" dirty="0" err="1"/>
              <a:t>басталды</a:t>
            </a:r>
            <a:r>
              <a:rPr lang="ru-KZ" sz="2000" dirty="0"/>
              <a:t>.</a:t>
            </a:r>
          </a:p>
          <a:p>
            <a:r>
              <a:rPr lang="ru-KZ" sz="2000" dirty="0"/>
              <a:t>1989 ж. – 1800 МГц диапазоны (GSM 1800).</a:t>
            </a:r>
          </a:p>
          <a:p>
            <a:r>
              <a:rPr lang="ru-KZ" sz="2000" b="1" dirty="0"/>
              <a:t>PDC (Personal Digital </a:t>
            </a:r>
            <a:r>
              <a:rPr lang="ru-KZ" sz="2000" b="1" dirty="0" err="1"/>
              <a:t>Cellular</a:t>
            </a:r>
            <a:r>
              <a:rPr lang="ru-KZ" sz="2000" b="1" dirty="0"/>
              <a:t>)</a:t>
            </a:r>
            <a:r>
              <a:rPr lang="ru-KZ" sz="2000" dirty="0"/>
              <a:t> – </a:t>
            </a:r>
            <a:r>
              <a:rPr lang="ru-KZ" sz="2000" dirty="0" err="1"/>
              <a:t>Жапония</a:t>
            </a:r>
            <a:r>
              <a:rPr lang="ru-KZ" sz="2000" dirty="0"/>
              <a:t>, 1993 ж.</a:t>
            </a:r>
          </a:p>
          <a:p>
            <a:r>
              <a:rPr lang="ru-KZ" sz="2000" b="1" dirty="0"/>
              <a:t>PCS (1900 МГц)</a:t>
            </a:r>
            <a:r>
              <a:rPr lang="ru-KZ" sz="2000" dirty="0"/>
              <a:t> – АҚШ-та.</a:t>
            </a:r>
          </a:p>
          <a:p>
            <a:pPr marL="0" indent="0">
              <a:buNone/>
            </a:pPr>
            <a:r>
              <a:rPr lang="ru-KZ" sz="2000" b="1" dirty="0"/>
              <a:t>CDMA </a:t>
            </a:r>
            <a:r>
              <a:rPr lang="ru-KZ" sz="2000" b="1" dirty="0" err="1"/>
              <a:t>технологиясы</a:t>
            </a:r>
            <a:r>
              <a:rPr lang="ru-KZ" sz="2000" b="1" dirty="0"/>
              <a:t>:</a:t>
            </a:r>
            <a:endParaRPr lang="ru-KZ" sz="2000" dirty="0"/>
          </a:p>
          <a:p>
            <a:r>
              <a:rPr lang="ru-KZ" sz="2000" dirty="0" err="1"/>
              <a:t>Алғашқы</a:t>
            </a:r>
            <a:r>
              <a:rPr lang="ru-KZ" sz="2000" dirty="0"/>
              <a:t> </a:t>
            </a:r>
            <a:r>
              <a:rPr lang="ru-KZ" sz="2000" dirty="0" err="1"/>
              <a:t>коммерциялық</a:t>
            </a:r>
            <a:r>
              <a:rPr lang="ru-KZ" sz="2000" dirty="0"/>
              <a:t> </a:t>
            </a:r>
            <a:r>
              <a:rPr lang="ru-KZ" sz="2000" dirty="0" err="1"/>
              <a:t>жүйе</a:t>
            </a:r>
            <a:r>
              <a:rPr lang="ru-KZ" sz="2000" dirty="0"/>
              <a:t> – Гонконг, 1995 ж.</a:t>
            </a:r>
          </a:p>
          <a:p>
            <a:r>
              <a:rPr lang="ru-KZ" sz="2000" dirty="0" err="1"/>
              <a:t>Артықшылықтары</a:t>
            </a:r>
            <a:r>
              <a:rPr lang="ru-KZ" sz="2000" dirty="0"/>
              <a:t>: </a:t>
            </a:r>
            <a:r>
              <a:rPr lang="ru-KZ" sz="2000" dirty="0" err="1"/>
              <a:t>үлкен</a:t>
            </a:r>
            <a:r>
              <a:rPr lang="ru-KZ" sz="2000" dirty="0"/>
              <a:t> </a:t>
            </a:r>
            <a:r>
              <a:rPr lang="ru-KZ" sz="2000" dirty="0" err="1"/>
              <a:t>сыйымдылық</a:t>
            </a:r>
            <a:r>
              <a:rPr lang="ru-KZ" sz="2000" dirty="0"/>
              <a:t>, </a:t>
            </a:r>
            <a:r>
              <a:rPr lang="ru-KZ" sz="2000" dirty="0" err="1"/>
              <a:t>сапалырақ</a:t>
            </a:r>
            <a:r>
              <a:rPr lang="ru-KZ" sz="2000" dirty="0"/>
              <a:t> </a:t>
            </a:r>
            <a:r>
              <a:rPr lang="ru-KZ" sz="2000" dirty="0" err="1"/>
              <a:t>дауыс</a:t>
            </a:r>
            <a:r>
              <a:rPr lang="ru-KZ" sz="2000" dirty="0"/>
              <a:t> беру.</a:t>
            </a:r>
          </a:p>
        </p:txBody>
      </p:sp>
    </p:spTree>
    <p:extLst>
      <p:ext uri="{BB962C8B-B14F-4D97-AF65-F5344CB8AC3E}">
        <p14:creationId xmlns:p14="http://schemas.microsoft.com/office/powerpoint/2010/main" val="281692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9410"/>
            <a:ext cx="8229600" cy="1143000"/>
          </a:xfrm>
        </p:spPr>
        <p:txBody>
          <a:bodyPr/>
          <a:lstStyle/>
          <a:p>
            <a:r>
              <a:rPr lang="en-US" b="1" dirty="0"/>
              <a:t>2G-</a:t>
            </a:r>
            <a:r>
              <a:rPr lang="ru-RU" b="1" dirty="0"/>
              <a:t>ден 3</a:t>
            </a:r>
            <a:r>
              <a:rPr lang="en-US" b="1" dirty="0"/>
              <a:t>G-</a:t>
            </a:r>
            <a:r>
              <a:rPr lang="ru-RU" b="1" dirty="0" err="1"/>
              <a:t>ге</a:t>
            </a:r>
            <a:r>
              <a:rPr lang="ru-RU" b="1" dirty="0"/>
              <a:t> </a:t>
            </a:r>
            <a:r>
              <a:rPr lang="ru-RU" b="1" dirty="0" err="1"/>
              <a:t>өту</a:t>
            </a:r>
            <a:r>
              <a:rPr lang="ru-RU" b="1" dirty="0"/>
              <a:t> </a:t>
            </a:r>
            <a:r>
              <a:rPr lang="ru-RU" b="1" dirty="0" err="1"/>
              <a:t>кезеңі</a:t>
            </a:r>
            <a:r>
              <a:rPr lang="ru-RU" dirty="0"/>
              <a:t>.</a:t>
            </a:r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716FF51-2EF7-5262-3534-8B6E982F84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047026"/>
            <a:ext cx="82296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GPRS (General Packet Radio Service)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GSM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технологиясына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қосымша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«надстройка».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Пакеттік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беру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мүмкіндігін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енгізді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Интернетке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қосылуды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қамтамасыз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етті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Тарификация –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уақытқа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емес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трафик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көлеміне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негізделді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u-RU" altLang="ru-KZ" sz="2000" dirty="0"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2.5G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EDGE (Enhanced Data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rates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for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GSM Evolution)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GPRS-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тің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жетілдірілген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нұсқасы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Айырмашылығы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–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кодтау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әдісінде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таймслотта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көбірек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беруге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мүмкіндік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береді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Көбіне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2.75G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деп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аталады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1xRTT (One Times Radio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Transmission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Technology)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CDMA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технологиясына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негізделген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Деректерді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пакеттік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коммутация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арқылы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жібереді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Ресми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түрде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3G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стандартына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жатады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Бірақ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жиі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2.5G/2.75G-мен 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салыстырылады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себебі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ұқсастықтары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көп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914</Words>
  <Application>Microsoft Office PowerPoint</Application>
  <PresentationFormat>Экран (4:3)</PresentationFormat>
  <Paragraphs>127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Мобильді байланыс жүйелері туралы негізгі мәліметтер</vt:lpstr>
      <vt:lpstr>Негізгі анықтамалар</vt:lpstr>
      <vt:lpstr>МБЖ-ның келесі түрлерін бөлуге болады:</vt:lpstr>
      <vt:lpstr>Ұялы байланыс </vt:lpstr>
      <vt:lpstr>1G туралы (қысқаша)</vt:lpstr>
      <vt:lpstr>1G туралы (қысқаша)</vt:lpstr>
      <vt:lpstr>Презентация PowerPoint</vt:lpstr>
      <vt:lpstr>2G туралы (қысқаша)</vt:lpstr>
      <vt:lpstr>2G-ден 3G-ге өту кезеңі.</vt:lpstr>
      <vt:lpstr>3G</vt:lpstr>
      <vt:lpstr>Салыстыру 1G–3G</vt:lpstr>
      <vt:lpstr>3,5G</vt:lpstr>
      <vt:lpstr>4G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Beybit Karibayev</cp:lastModifiedBy>
  <cp:revision>7</cp:revision>
  <dcterms:created xsi:type="dcterms:W3CDTF">2013-01-27T09:14:16Z</dcterms:created>
  <dcterms:modified xsi:type="dcterms:W3CDTF">2025-09-25T06:57:58Z</dcterms:modified>
  <cp:category/>
</cp:coreProperties>
</file>